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aleway ExtraBold"/>
      <p:bold r:id="rId28"/>
      <p:boldItalic r:id="rId29"/>
    </p:embeddedFont>
    <p:embeddedFont>
      <p:font typeface="Raleway Light"/>
      <p:regular r:id="rId30"/>
      <p:bold r:id="rId31"/>
      <p:italic r:id="rId32"/>
      <p:boldItalic r:id="rId33"/>
    </p:embeddedFont>
    <p:embeddedFont>
      <p:font typeface="Raleway Extra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alewayExtraBold-bold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Light-bold.fntdata"/><Relationship Id="rId30" Type="http://schemas.openxmlformats.org/officeDocument/2006/relationships/font" Target="fonts/RalewayLight-regular.fntdata"/><Relationship Id="rId11" Type="http://schemas.openxmlformats.org/officeDocument/2006/relationships/slide" Target="slides/slide6.xml"/><Relationship Id="rId33" Type="http://schemas.openxmlformats.org/officeDocument/2006/relationships/font" Target="fonts/Raleway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Light-italic.fntdata"/><Relationship Id="rId13" Type="http://schemas.openxmlformats.org/officeDocument/2006/relationships/slide" Target="slides/slide8.xml"/><Relationship Id="rId35" Type="http://schemas.openxmlformats.org/officeDocument/2006/relationships/font" Target="fonts/RalewayExtraLight-bold.fntdata"/><Relationship Id="rId12" Type="http://schemas.openxmlformats.org/officeDocument/2006/relationships/slide" Target="slides/slide7.xml"/><Relationship Id="rId34" Type="http://schemas.openxmlformats.org/officeDocument/2006/relationships/font" Target="fonts/RalewayExtraLight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Extra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Extra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21519038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2151903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21519038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2151903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21519038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21519038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21519038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21519038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21519038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21519038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21519038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21519038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21519038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21519038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21519038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21519038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9b9dd3dc0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9b9dd3dc0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9b9dd3dc0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9b9dd3dc0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1c9f4511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1c9f4511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2135b393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2135b393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2135b393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2135b393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2151903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2151903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21519038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2151903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2151903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2151903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2151903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2151903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45650" y="1000075"/>
            <a:ext cx="75867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Raleway ExtraLight"/>
                <a:ea typeface="Raleway ExtraLight"/>
                <a:cs typeface="Raleway ExtraLight"/>
                <a:sym typeface="Raleway Extra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ExtraBold"/>
              <a:buNone/>
              <a:defRPr sz="2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●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Valdagno -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4a.cat/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4a.cat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CA9F">
            <a:alpha val="30980"/>
          </a:srgbClr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666625" y="-1339625"/>
            <a:ext cx="3650700" cy="3650700"/>
          </a:xfrm>
          <a:prstGeom prst="donut">
            <a:avLst>
              <a:gd fmla="val 17978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3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Raleway ExtraLight"/>
                <a:ea typeface="Raleway ExtraLight"/>
                <a:cs typeface="Raleway ExtraLight"/>
                <a:sym typeface="Raleway ExtraLight"/>
              </a:rPr>
              <a:t>Knowledge makes difference</a:t>
            </a:r>
            <a:endParaRPr sz="22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376" y="1916920"/>
            <a:ext cx="4189251" cy="5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227125" y="2629778"/>
            <a:ext cx="1368300" cy="1368300"/>
          </a:xfrm>
          <a:prstGeom prst="donut">
            <a:avLst>
              <a:gd fmla="val 23248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6566750" y="4108000"/>
            <a:ext cx="822900" cy="822900"/>
          </a:xfrm>
          <a:prstGeom prst="donut">
            <a:avLst>
              <a:gd fmla="val 25710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7857500" y="3840750"/>
            <a:ext cx="3291300" cy="3291300"/>
          </a:xfrm>
          <a:prstGeom prst="donut">
            <a:avLst>
              <a:gd fmla="val 17978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BLINKER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1245650" y="1876000"/>
            <a:ext cx="4390200" cy="27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b="1"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44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pinMode(LED_BUILTIN, OUTPUT);</a:t>
            </a:r>
            <a:endParaRPr sz="144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4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4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b="1"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44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digitalWrite(LED_BUILTIN, HIGH); </a:t>
            </a:r>
            <a:endParaRPr sz="144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delay(1000);</a:t>
            </a:r>
            <a:endParaRPr sz="144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digitalWrite(LED_BUILTIN, LOW);</a:t>
            </a:r>
            <a:endParaRPr sz="144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delay(1000);</a:t>
            </a:r>
            <a:endParaRPr sz="144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it" sz="144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4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75" y="2093775"/>
            <a:ext cx="2196324" cy="219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SERVO MOTOR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849" y="2188000"/>
            <a:ext cx="2196301" cy="21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185738"/>
            <a:ext cx="847725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725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CODICE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850" y="2188000"/>
            <a:ext cx="2196301" cy="21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CA9F">
            <a:alpha val="30980"/>
          </a:srgbClr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/>
        </p:nvSpPr>
        <p:spPr>
          <a:xfrm>
            <a:off x="6666625" y="-1339625"/>
            <a:ext cx="3650700" cy="3650700"/>
          </a:xfrm>
          <a:prstGeom prst="donut">
            <a:avLst>
              <a:gd fmla="val 17978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idx="1" type="subTitle"/>
          </p:nvPr>
        </p:nvSpPr>
        <p:spPr>
          <a:xfrm>
            <a:off x="311700" y="2288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 ExtraLight"/>
                <a:ea typeface="Raleway ExtraLight"/>
                <a:cs typeface="Raleway ExtraLight"/>
                <a:sym typeface="Raleway ExtraLight"/>
              </a:rPr>
              <a:t>Grazie per l’attenzione</a:t>
            </a:r>
            <a:endParaRPr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301" y="4370623"/>
            <a:ext cx="2057400" cy="2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7227125" y="2629778"/>
            <a:ext cx="1368300" cy="1368300"/>
          </a:xfrm>
          <a:prstGeom prst="donut">
            <a:avLst>
              <a:gd fmla="val 23248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6566750" y="4108000"/>
            <a:ext cx="822900" cy="822900"/>
          </a:xfrm>
          <a:prstGeom prst="donut">
            <a:avLst>
              <a:gd fmla="val 25710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/>
          <p:nvPr/>
        </p:nvSpPr>
        <p:spPr>
          <a:xfrm>
            <a:off x="7857500" y="3840750"/>
            <a:ext cx="3291300" cy="3291300"/>
          </a:xfrm>
          <a:prstGeom prst="donut">
            <a:avLst>
              <a:gd fmla="val 17978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9002" l="0" r="0" t="9002"/>
          <a:stretch/>
        </p:blipFill>
        <p:spPr>
          <a:xfrm>
            <a:off x="1435550" y="0"/>
            <a:ext cx="6272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SI PROGRAMMA?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245650" y="2295475"/>
            <a:ext cx="30429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Arduino IDE </a:t>
            </a: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(o </a:t>
            </a:r>
            <a:r>
              <a:rPr lang="it" sz="22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S4A</a:t>
            </a: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)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Linguaggio “Wiring”, derivato da </a:t>
            </a: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C++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220" y="1836075"/>
            <a:ext cx="3841825" cy="301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SI PROGRAMMA?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Arduino IDE </a:t>
            </a: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(o </a:t>
            </a:r>
            <a:r>
              <a:rPr lang="it" sz="22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S4A</a:t>
            </a: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)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“applicazione multipiattaforma, concepita per iniziare alla programmazione neofiti a digiuno dello sviluppo di software. Per permettere la stesura del codice sorgente, l'IDE include un editor di testo, è inoltre in grado di </a:t>
            </a:r>
            <a:r>
              <a:rPr b="1" i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compilare </a:t>
            </a: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 </a:t>
            </a:r>
            <a:r>
              <a:rPr b="1" i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caricare il programma funzionante ed eseguibile sulla scheda con un solo click</a:t>
            </a: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.”</a:t>
            </a:r>
            <a:endParaRPr i="1"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589" y="2093765"/>
            <a:ext cx="2196325" cy="21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ALTRI STRUMENTI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Led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Resistenze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Breadboard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Jumpers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etc</a:t>
            </a:r>
            <a:endParaRPr i="1"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250" y="1619650"/>
            <a:ext cx="4263600" cy="31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33299" l="0" r="0" t="1045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13" y="525900"/>
            <a:ext cx="8258175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013" y="478800"/>
            <a:ext cx="7433975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